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66" r:id="rId9"/>
    <p:sldId id="265" r:id="rId10"/>
    <p:sldId id="264" r:id="rId11"/>
    <p:sldId id="278" r:id="rId12"/>
    <p:sldId id="277" r:id="rId13"/>
    <p:sldId id="270" r:id="rId14"/>
    <p:sldId id="276" r:id="rId15"/>
    <p:sldId id="271" r:id="rId16"/>
    <p:sldId id="275" r:id="rId17"/>
    <p:sldId id="274" r:id="rId18"/>
    <p:sldId id="273" r:id="rId19"/>
    <p:sldId id="272" r:id="rId20"/>
    <p:sldId id="280" r:id="rId21"/>
    <p:sldId id="279" r:id="rId22"/>
    <p:sldId id="281" r:id="rId23"/>
    <p:sldId id="269" r:id="rId24"/>
    <p:sldId id="268" r:id="rId25"/>
    <p:sldId id="28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3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1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5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20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5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9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6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3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7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9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None/>
        <a:defRPr sz="24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e5JE-MeiuM" TargetMode="External"/><Relationship Id="rId2" Type="http://schemas.openxmlformats.org/officeDocument/2006/relationships/hyperlink" Target="https://aihub.or.kr/aidata/79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3040.tistory.com/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비즈니스 아이콘이 있는 다채로운 색상의 전구">
            <a:extLst>
              <a:ext uri="{FF2B5EF4-FFF2-40B4-BE49-F238E27FC236}">
                <a16:creationId xmlns:a16="http://schemas.microsoft.com/office/drawing/2014/main" id="{3972D710-F877-414C-9769-69BFDB6B8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455" r="-1" b="816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4ACF0E-6DB2-4E8C-AE13-ABDAB56C7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 fontScale="90000"/>
          </a:bodyPr>
          <a:lstStyle/>
          <a:p>
            <a:r>
              <a:rPr lang="ko-KR" altLang="en-US" sz="8000" dirty="0">
                <a:solidFill>
                  <a:srgbClr val="FFFFFF"/>
                </a:solidFill>
              </a:rPr>
              <a:t>감성 대화 데이터 소개 및 활용방안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7C264-B08B-497C-923A-2BA249492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dirty="0" err="1">
                <a:solidFill>
                  <a:srgbClr val="FFFFFF"/>
                </a:solidFill>
              </a:rPr>
              <a:t>코드스테이츠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ai 4</a:t>
            </a:r>
            <a:r>
              <a:rPr lang="ko-KR" altLang="en-US" dirty="0">
                <a:solidFill>
                  <a:srgbClr val="FFFFFF"/>
                </a:solidFill>
              </a:rPr>
              <a:t>기 임기민</a:t>
            </a:r>
            <a:endParaRPr lang="en-US" altLang="ko-KR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1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9C95B-A59D-4DC9-9BF0-F2061CCBC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7" y="838776"/>
            <a:ext cx="11062447" cy="5074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2A59A6-CB67-4C0B-9888-EEF456120C34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서비스의 기대 효과 </a:t>
            </a:r>
          </a:p>
        </p:txBody>
      </p:sp>
    </p:spTree>
    <p:extLst>
      <p:ext uri="{BB962C8B-B14F-4D97-AF65-F5344CB8AC3E}">
        <p14:creationId xmlns:p14="http://schemas.microsoft.com/office/powerpoint/2010/main" val="98777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C06CE9-9DE2-469E-B252-D3EB4B00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580"/>
            <a:ext cx="12192000" cy="5582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E5FD77-282E-41BB-9DED-26DA8D0364CA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서비스 전략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적극적 경청  </a:t>
            </a:r>
          </a:p>
        </p:txBody>
      </p:sp>
    </p:spTree>
    <p:extLst>
      <p:ext uri="{BB962C8B-B14F-4D97-AF65-F5344CB8AC3E}">
        <p14:creationId xmlns:p14="http://schemas.microsoft.com/office/powerpoint/2010/main" val="178377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730B04-9474-40E5-8C69-3CF7E230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33"/>
            <a:ext cx="12192000" cy="5677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1A393-5880-4B19-8A4C-6C0F34CC162A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서비스 전략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적극적 경청  </a:t>
            </a:r>
          </a:p>
        </p:txBody>
      </p:sp>
    </p:spTree>
    <p:extLst>
      <p:ext uri="{BB962C8B-B14F-4D97-AF65-F5344CB8AC3E}">
        <p14:creationId xmlns:p14="http://schemas.microsoft.com/office/powerpoint/2010/main" val="24331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6E3099-26BF-4483-BF0C-2E35F994A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891479"/>
            <a:ext cx="11111134" cy="4935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2063D-4AFE-43FD-915F-5BF3C701F580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구축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감정 분류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소</a:t>
            </a:r>
            <a:r>
              <a:rPr lang="en-US" altLang="ko-KR" sz="2000" b="1" dirty="0"/>
              <a:t>)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699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A0EB58-E39F-4175-95E0-D4E5AF2D1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8" y="1212303"/>
            <a:ext cx="11080376" cy="4159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8C5BF-DB32-4F03-A1D4-15FB51D3906B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엑셀 </a:t>
            </a:r>
          </a:p>
        </p:txBody>
      </p:sp>
    </p:spTree>
    <p:extLst>
      <p:ext uri="{BB962C8B-B14F-4D97-AF65-F5344CB8AC3E}">
        <p14:creationId xmlns:p14="http://schemas.microsoft.com/office/powerpoint/2010/main" val="131967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36E3C1-89E6-4B26-A972-7D0565A20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815493"/>
            <a:ext cx="11058683" cy="5163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C4032-48DE-4376-AA6A-6575004F2872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구축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페르소나 분류 </a:t>
            </a:r>
          </a:p>
        </p:txBody>
      </p:sp>
    </p:spTree>
    <p:extLst>
      <p:ext uri="{BB962C8B-B14F-4D97-AF65-F5344CB8AC3E}">
        <p14:creationId xmlns:p14="http://schemas.microsoft.com/office/powerpoint/2010/main" val="370860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AE87B0-6C21-4D81-805A-9A0D8A31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830267"/>
            <a:ext cx="11098305" cy="5122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9AF10-03C2-4D76-BD63-463B8E27A8C1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구축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우울증 요인 분석 및 시나리오 설계 </a:t>
            </a:r>
          </a:p>
        </p:txBody>
      </p:sp>
    </p:spTree>
    <p:extLst>
      <p:ext uri="{BB962C8B-B14F-4D97-AF65-F5344CB8AC3E}">
        <p14:creationId xmlns:p14="http://schemas.microsoft.com/office/powerpoint/2010/main" val="399132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60DAB13-F7C4-406A-85CA-BC6F437D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" y="820625"/>
            <a:ext cx="11071411" cy="5111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69E1A-D39B-4CCD-BB48-E77953BE3E52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구축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우울증 요인 분석 및 시나리오 설계 </a:t>
            </a:r>
          </a:p>
        </p:txBody>
      </p:sp>
    </p:spTree>
    <p:extLst>
      <p:ext uri="{BB962C8B-B14F-4D97-AF65-F5344CB8AC3E}">
        <p14:creationId xmlns:p14="http://schemas.microsoft.com/office/powerpoint/2010/main" val="181200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1A4156-3CA4-47CE-B813-C61A01FA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887508"/>
            <a:ext cx="11134165" cy="5161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5AFA2-74F0-48CE-B616-094587C0E6B1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감정 별 수집된 데이터 분포 </a:t>
            </a:r>
          </a:p>
        </p:txBody>
      </p:sp>
    </p:spTree>
    <p:extLst>
      <p:ext uri="{BB962C8B-B14F-4D97-AF65-F5344CB8AC3E}">
        <p14:creationId xmlns:p14="http://schemas.microsoft.com/office/powerpoint/2010/main" val="280682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16F2E-3EAF-47F4-ACF0-1AC66828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493"/>
            <a:ext cx="12192000" cy="520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FE1BC-E922-4761-888E-81C9C75CC6AE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목표 모델 </a:t>
            </a:r>
            <a:r>
              <a:rPr lang="en-US" altLang="ko-KR" sz="2000" b="1" dirty="0"/>
              <a:t>: ALBERT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016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1F5D93-6816-408B-AE0E-5E73A6BB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4B1CC7-E607-43DD-B69E-DEF47E9D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836299"/>
            <a:ext cx="11163300" cy="5088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7B1135-6EB7-46EC-AD60-8B38F665FBC4}"/>
              </a:ext>
            </a:extLst>
          </p:cNvPr>
          <p:cNvSpPr txBox="1"/>
          <p:nvPr/>
        </p:nvSpPr>
        <p:spPr>
          <a:xfrm>
            <a:off x="510987" y="71718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AI HUB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208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2E2B0EA-6519-49E1-BCD5-86603BEA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91" y="528918"/>
            <a:ext cx="8775106" cy="582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C231E-4A6B-40E8-933F-A87D70C498FA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</a:t>
            </a:r>
            <a:r>
              <a:rPr lang="ko-KR" altLang="en-US" sz="2000" b="1" dirty="0" err="1"/>
              <a:t>챗봇</a:t>
            </a:r>
            <a:r>
              <a:rPr lang="ko-KR" altLang="en-US" sz="2000" b="1" dirty="0"/>
              <a:t> 학습 예시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en-US" altLang="ko-KR" sz="2000" b="1" dirty="0" err="1"/>
              <a:t>KoELECTRA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00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76563FB-D7AC-4226-AA79-B29EC208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93" y="566720"/>
            <a:ext cx="8900248" cy="5752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4BC522-E9C2-4F94-9986-972AF04CEC09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</a:t>
            </a:r>
            <a:r>
              <a:rPr lang="ko-KR" altLang="en-US" sz="2000" b="1" dirty="0" err="1"/>
              <a:t>챗봇</a:t>
            </a:r>
            <a:r>
              <a:rPr lang="ko-KR" altLang="en-US" sz="2000" b="1" dirty="0"/>
              <a:t> 학습 예시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KoGPT2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4244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3F48D1-2235-4580-960F-9597B6CC6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49" y="645459"/>
            <a:ext cx="9489868" cy="567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9D6EE-6414-4F41-8B23-F3EB4DBCDC34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</a:t>
            </a:r>
            <a:r>
              <a:rPr lang="ko-KR" altLang="en-US" sz="2000" b="1" dirty="0" err="1"/>
              <a:t>챗봇</a:t>
            </a:r>
            <a:r>
              <a:rPr lang="ko-KR" altLang="en-US" sz="2000" b="1" dirty="0"/>
              <a:t> 학습 예시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en-US" altLang="ko-KR" sz="2000" b="1" dirty="0" err="1"/>
              <a:t>KoBERT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75170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A49667-514E-4928-8A95-02A7EBD65BE8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결론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0E62-6B4A-433E-B459-A81FCC4CF444}"/>
              </a:ext>
            </a:extLst>
          </p:cNvPr>
          <p:cNvSpPr txBox="1"/>
          <p:nvPr/>
        </p:nvSpPr>
        <p:spPr>
          <a:xfrm>
            <a:off x="5734610" y="1304925"/>
            <a:ext cx="47428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감성 대화 데이터로 노년층들의 우울증에 도움이 되는 감성대화 </a:t>
            </a:r>
            <a:r>
              <a:rPr lang="ko-KR" altLang="en-US" b="1" dirty="0" err="1"/>
              <a:t>챗봇</a:t>
            </a:r>
            <a:r>
              <a:rPr lang="en-US" altLang="ko-KR" b="1" dirty="0"/>
              <a:t>/</a:t>
            </a:r>
            <a:r>
              <a:rPr lang="ko-KR" altLang="en-US" b="1" dirty="0"/>
              <a:t>인공지능 스피커 등의 서비스를 만들 수 있다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적극적 경청의 심리 기법은 우울증의 심리적 원인의 스트레스를 낮춰줄 수 있다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아직 인공지능 스피커나 </a:t>
            </a:r>
            <a:r>
              <a:rPr lang="ko-KR" altLang="en-US" b="1" dirty="0" err="1"/>
              <a:t>챗봇에</a:t>
            </a:r>
            <a:r>
              <a:rPr lang="ko-KR" altLang="en-US" b="1" dirty="0"/>
              <a:t> </a:t>
            </a:r>
            <a:r>
              <a:rPr lang="en-US" altLang="ko-KR" b="1" dirty="0" err="1"/>
              <a:t>nlp</a:t>
            </a:r>
            <a:r>
              <a:rPr lang="en-US" altLang="ko-KR" b="1" dirty="0"/>
              <a:t> </a:t>
            </a:r>
            <a:r>
              <a:rPr lang="ko-KR" altLang="en-US" b="1" dirty="0"/>
              <a:t>모델을 바로 </a:t>
            </a:r>
            <a:r>
              <a:rPr lang="ko-KR" altLang="en-US" b="1" dirty="0" err="1"/>
              <a:t>바로</a:t>
            </a:r>
            <a:r>
              <a:rPr lang="ko-KR" altLang="en-US" b="1" dirty="0"/>
              <a:t> 적용하기엔 성능이 많이 떨어지지만 앞의 예시에서 처럼 성능이 이제는 못 알아 들을 수준이 아니므로 미래에는 발전가능성이 무궁무진하다</a:t>
            </a:r>
            <a:r>
              <a:rPr lang="en-US" altLang="ko-KR" b="1" dirty="0"/>
              <a:t>. </a:t>
            </a:r>
          </a:p>
          <a:p>
            <a:endParaRPr lang="ko-KR" altLang="en-US" b="1" dirty="0"/>
          </a:p>
        </p:txBody>
      </p:sp>
      <p:pic>
        <p:nvPicPr>
          <p:cNvPr id="2050" name="Picture 2" descr="사랑해” “할머니 최고”… 독거노인 마음 돌보는 AI로봇">
            <a:extLst>
              <a:ext uri="{FF2B5EF4-FFF2-40B4-BE49-F238E27FC236}">
                <a16:creationId xmlns:a16="http://schemas.microsoft.com/office/drawing/2014/main" id="{8B9FC799-28CB-4DE4-BD1C-A13D91FC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7" y="671793"/>
            <a:ext cx="3875107" cy="270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원더풀플랫폼, 1년 5만원대 &amp;#39;인공지능 돌보미&amp;#39; 내년 2월 출시 - 로봇신문사">
            <a:extLst>
              <a:ext uri="{FF2B5EF4-FFF2-40B4-BE49-F238E27FC236}">
                <a16:creationId xmlns:a16="http://schemas.microsoft.com/office/drawing/2014/main" id="{0EEE25A8-146B-4BFB-9FBB-0CF87353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4" y="3589805"/>
            <a:ext cx="3870512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9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7CE60A-FCD5-42BA-9BEC-AFAFDD6CB7E7}"/>
              </a:ext>
            </a:extLst>
          </p:cNvPr>
          <p:cNvSpPr txBox="1"/>
          <p:nvPr/>
        </p:nvSpPr>
        <p:spPr>
          <a:xfrm>
            <a:off x="1676399" y="1504950"/>
            <a:ext cx="9172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i="0" dirty="0" err="1">
                <a:effectLst/>
                <a:latin typeface="+mj-lt"/>
              </a:rPr>
              <a:t>데이처</a:t>
            </a:r>
            <a:r>
              <a:rPr lang="ko-KR" altLang="en-US" b="1" i="0" dirty="0">
                <a:effectLst/>
                <a:latin typeface="+mj-lt"/>
              </a:rPr>
              <a:t> 출처 </a:t>
            </a:r>
            <a:r>
              <a:rPr lang="en-US" altLang="ko-KR" b="1" i="0" dirty="0">
                <a:effectLst/>
                <a:latin typeface="+mj-lt"/>
              </a:rPr>
              <a:t>: </a:t>
            </a:r>
            <a:r>
              <a:rPr lang="en-US" altLang="ko-KR" b="1" dirty="0">
                <a:latin typeface="+mj-lt"/>
                <a:hlinkClick r:id="rId2"/>
              </a:rPr>
              <a:t>https://aihub.or.kr/aidata/7978</a:t>
            </a:r>
            <a:endParaRPr lang="en-US" altLang="ko-KR" b="1" i="0" dirty="0">
              <a:effectLst/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i="0" dirty="0">
              <a:effectLst/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i="0" dirty="0">
                <a:effectLst/>
                <a:latin typeface="+mj-lt"/>
              </a:rPr>
              <a:t>감성 대화 말뭉치 </a:t>
            </a:r>
            <a:r>
              <a:rPr lang="en-US" altLang="ko-KR" b="1" i="0" dirty="0">
                <a:effectLst/>
                <a:latin typeface="+mj-lt"/>
              </a:rPr>
              <a:t>AI</a:t>
            </a:r>
            <a:r>
              <a:rPr lang="ko-KR" altLang="en-US" b="1" i="0" dirty="0">
                <a:effectLst/>
                <a:latin typeface="+mj-lt"/>
              </a:rPr>
              <a:t>데이터 </a:t>
            </a:r>
            <a:r>
              <a:rPr lang="en-US" altLang="ko-KR" b="1" i="0" dirty="0">
                <a:effectLst/>
                <a:latin typeface="+mj-lt"/>
              </a:rPr>
              <a:t>- </a:t>
            </a:r>
            <a:r>
              <a:rPr lang="ko-KR" altLang="en-US" b="1" i="0" dirty="0" err="1">
                <a:effectLst/>
                <a:latin typeface="+mj-lt"/>
              </a:rPr>
              <a:t>미디어젠</a:t>
            </a:r>
            <a:r>
              <a:rPr lang="en-US" altLang="ko-KR" b="1" i="0" dirty="0">
                <a:effectLst/>
                <a:latin typeface="+mj-lt"/>
              </a:rPr>
              <a:t>(</a:t>
            </a:r>
            <a:r>
              <a:rPr lang="ko-KR" altLang="en-US" b="1" i="0" dirty="0">
                <a:effectLst/>
                <a:latin typeface="+mj-lt"/>
              </a:rPr>
              <a:t>주</a:t>
            </a:r>
            <a:r>
              <a:rPr lang="en-US" altLang="ko-KR" b="1" i="0" dirty="0">
                <a:effectLst/>
                <a:latin typeface="+mj-lt"/>
              </a:rPr>
              <a:t>) - </a:t>
            </a:r>
            <a:r>
              <a:rPr lang="ko-KR" altLang="en-US" b="1" i="0" dirty="0">
                <a:effectLst/>
                <a:latin typeface="+mj-lt"/>
              </a:rPr>
              <a:t>인공지능 학습용 데이터 교육 영상</a:t>
            </a:r>
            <a:r>
              <a:rPr lang="en-US" altLang="ko-KR" b="1" i="0" dirty="0">
                <a:effectLst/>
                <a:latin typeface="+mj-lt"/>
              </a:rPr>
              <a:t>(2020</a:t>
            </a:r>
            <a:r>
              <a:rPr lang="ko-KR" altLang="en-US" b="1" i="0" dirty="0">
                <a:effectLst/>
                <a:latin typeface="+mj-lt"/>
              </a:rPr>
              <a:t>년 </a:t>
            </a:r>
            <a:r>
              <a:rPr lang="en-US" altLang="ko-KR" b="1" i="0" dirty="0">
                <a:effectLst/>
                <a:latin typeface="+mj-lt"/>
              </a:rPr>
              <a:t>1</a:t>
            </a:r>
            <a:r>
              <a:rPr lang="ko-KR" altLang="en-US" b="1" i="0" dirty="0">
                <a:effectLst/>
                <a:latin typeface="+mj-lt"/>
              </a:rPr>
              <a:t>차</a:t>
            </a:r>
            <a:r>
              <a:rPr lang="en-US" altLang="ko-KR" b="1" i="0" dirty="0">
                <a:effectLst/>
                <a:latin typeface="+mj-lt"/>
              </a:rPr>
              <a:t>) : </a:t>
            </a:r>
            <a:r>
              <a:rPr lang="en-US" altLang="ko-KR" b="1" dirty="0">
                <a:latin typeface="+mj-lt"/>
                <a:hlinkClick r:id="rId3"/>
              </a:rPr>
              <a:t>https://www.youtube.com/watch?v=8e5JE-MeiuM</a:t>
            </a:r>
            <a:endParaRPr lang="en-US" altLang="ko-KR" b="1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[BERT] 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개념 및 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Chatbot 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구현 세미나 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: </a:t>
            </a:r>
            <a:r>
              <a:rPr lang="en-US" altLang="ko-KR" b="1" dirty="0">
                <a:latin typeface="+mj-lt"/>
                <a:hlinkClick r:id="rId4"/>
              </a:rPr>
              <a:t>https://ai3040.tistory.com/2</a:t>
            </a:r>
            <a:endParaRPr lang="en-US" altLang="ko-KR" b="1" dirty="0">
              <a:latin typeface="+mj-lt"/>
            </a:endParaRPr>
          </a:p>
          <a:p>
            <a:endParaRPr lang="en-US" altLang="ko-KR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+mj-lt"/>
              </a:rPr>
              <a:t>챗봇</a:t>
            </a:r>
            <a:r>
              <a:rPr lang="ko-KR" altLang="en-US" b="1" dirty="0">
                <a:latin typeface="+mj-lt"/>
              </a:rPr>
              <a:t> 학습 예시 </a:t>
            </a:r>
            <a:r>
              <a:rPr lang="en-US" altLang="ko-KR" b="1" dirty="0">
                <a:latin typeface="+mj-lt"/>
              </a:rPr>
              <a:t>: https://github.com/nawnoes/WellnessConversation-LanguageModel</a:t>
            </a:r>
            <a:endParaRPr lang="ko-KR" altLang="en-US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568D2-8532-4848-BCE9-A86836B07A67}"/>
              </a:ext>
            </a:extLst>
          </p:cNvPr>
          <p:cNvSpPr txBox="1"/>
          <p:nvPr/>
        </p:nvSpPr>
        <p:spPr>
          <a:xfrm>
            <a:off x="510987" y="35859"/>
            <a:ext cx="66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참고 문헌  </a:t>
            </a:r>
          </a:p>
        </p:txBody>
      </p:sp>
    </p:spTree>
    <p:extLst>
      <p:ext uri="{BB962C8B-B14F-4D97-AF65-F5344CB8AC3E}">
        <p14:creationId xmlns:p14="http://schemas.microsoft.com/office/powerpoint/2010/main" val="99993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AC712-6E9F-454D-954D-36F38F892561}"/>
              </a:ext>
            </a:extLst>
          </p:cNvPr>
          <p:cNvSpPr txBox="1"/>
          <p:nvPr/>
        </p:nvSpPr>
        <p:spPr>
          <a:xfrm>
            <a:off x="3881717" y="2617695"/>
            <a:ext cx="5925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9209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2A6E7A-8F27-417D-A3F3-CB44AEFF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8" y="528918"/>
            <a:ext cx="10024134" cy="57374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657AFA-906F-4ED1-BE4D-98B475276980}"/>
              </a:ext>
            </a:extLst>
          </p:cNvPr>
          <p:cNvSpPr txBox="1"/>
          <p:nvPr/>
        </p:nvSpPr>
        <p:spPr>
          <a:xfrm>
            <a:off x="510987" y="71718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AI HUB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63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4C932-280B-4D56-BA2F-41034FB3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6" y="528918"/>
            <a:ext cx="8109878" cy="5812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54521-32FF-46FD-8B60-24729CB6947A}"/>
              </a:ext>
            </a:extLst>
          </p:cNvPr>
          <p:cNvSpPr txBox="1"/>
          <p:nvPr/>
        </p:nvSpPr>
        <p:spPr>
          <a:xfrm>
            <a:off x="510987" y="71718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AI HUB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2679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D33493-95B6-4316-ADFD-E04814CA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03984"/>
            <a:ext cx="9791700" cy="4391025"/>
          </a:xfrm>
          <a:prstGeom prst="rect">
            <a:avLst/>
          </a:prstGeom>
        </p:spPr>
      </p:pic>
      <p:pic>
        <p:nvPicPr>
          <p:cNvPr id="1028" name="Picture 4" descr="img">
            <a:extLst>
              <a:ext uri="{FF2B5EF4-FFF2-40B4-BE49-F238E27FC236}">
                <a16:creationId xmlns:a16="http://schemas.microsoft.com/office/drawing/2014/main" id="{C88CB7BD-DF9C-4932-93C2-45991600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3400425"/>
            <a:ext cx="5115048" cy="28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0E835-964C-4166-A1E7-4911AA4E37F9}"/>
              </a:ext>
            </a:extLst>
          </p:cNvPr>
          <p:cNvSpPr txBox="1"/>
          <p:nvPr/>
        </p:nvSpPr>
        <p:spPr>
          <a:xfrm>
            <a:off x="510987" y="71718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소개 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669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5A1DA-DD64-48C0-8FFE-438CB270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7" y="536481"/>
            <a:ext cx="11369324" cy="3618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D24688-AF5E-43FC-B6FB-F20972B1B8A3}"/>
              </a:ext>
            </a:extLst>
          </p:cNvPr>
          <p:cNvSpPr txBox="1"/>
          <p:nvPr/>
        </p:nvSpPr>
        <p:spPr>
          <a:xfrm>
            <a:off x="510987" y="71718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데이터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268149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86C910EB-BFA3-4C5F-AECA-B06DE3A6D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9853"/>
            <a:ext cx="11147071" cy="587828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911951-20DF-4639-9785-6DF31C848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" b="1"/>
          <a:stretch/>
        </p:blipFill>
        <p:spPr>
          <a:xfrm>
            <a:off x="482600" y="703706"/>
            <a:ext cx="11127712" cy="545622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CEF7E4-57F8-4E11-90EB-F4A0872F7ADF}"/>
              </a:ext>
            </a:extLst>
          </p:cNvPr>
          <p:cNvSpPr txBox="1"/>
          <p:nvPr/>
        </p:nvSpPr>
        <p:spPr>
          <a:xfrm>
            <a:off x="510987" y="71718"/>
            <a:ext cx="754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서비스의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필요성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독거노인의 감성 대화 사용 비중 증대</a:t>
            </a:r>
          </a:p>
        </p:txBody>
      </p:sp>
    </p:spTree>
    <p:extLst>
      <p:ext uri="{BB962C8B-B14F-4D97-AF65-F5344CB8AC3E}">
        <p14:creationId xmlns:p14="http://schemas.microsoft.com/office/powerpoint/2010/main" val="226344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1BEACD-ECC4-4318-9269-9BED2F11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8" y="896391"/>
            <a:ext cx="11181229" cy="5073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35741-B7B4-42BB-96B5-9F8D17C82F9D}"/>
              </a:ext>
            </a:extLst>
          </p:cNvPr>
          <p:cNvSpPr txBox="1"/>
          <p:nvPr/>
        </p:nvSpPr>
        <p:spPr>
          <a:xfrm>
            <a:off x="510987" y="71718"/>
            <a:ext cx="754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서비스의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필요성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노년층 자살률 증대 </a:t>
            </a:r>
          </a:p>
        </p:txBody>
      </p:sp>
    </p:spTree>
    <p:extLst>
      <p:ext uri="{BB962C8B-B14F-4D97-AF65-F5344CB8AC3E}">
        <p14:creationId xmlns:p14="http://schemas.microsoft.com/office/powerpoint/2010/main" val="16167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07BA37-82E6-41BF-9465-6E22CAC6D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822515"/>
            <a:ext cx="11152095" cy="5178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302F3-4412-4036-8F89-749E1AED06A4}"/>
              </a:ext>
            </a:extLst>
          </p:cNvPr>
          <p:cNvSpPr txBox="1"/>
          <p:nvPr/>
        </p:nvSpPr>
        <p:spPr>
          <a:xfrm>
            <a:off x="510987" y="35859"/>
            <a:ext cx="505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감성 대화 실 서비스 사례</a:t>
            </a:r>
          </a:p>
        </p:txBody>
      </p:sp>
    </p:spTree>
    <p:extLst>
      <p:ext uri="{BB962C8B-B14F-4D97-AF65-F5344CB8AC3E}">
        <p14:creationId xmlns:p14="http://schemas.microsoft.com/office/powerpoint/2010/main" val="294266607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Seaford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310</Words>
  <Application>Microsoft Office PowerPoint</Application>
  <PresentationFormat>와이드스크린</PresentationFormat>
  <Paragraphs>38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Microsoft GothicNeo</vt:lpstr>
      <vt:lpstr>Microsoft GothicNeo Light</vt:lpstr>
      <vt:lpstr>Arial</vt:lpstr>
      <vt:lpstr>LevelVTI</vt:lpstr>
      <vt:lpstr>감성 대화 데이터 소개 및 활용방안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감성 대화 데이터 소개 및 활용방안 </dc:title>
  <dc:creator>임 기민</dc:creator>
  <cp:lastModifiedBy>임 기민</cp:lastModifiedBy>
  <cp:revision>2</cp:revision>
  <dcterms:created xsi:type="dcterms:W3CDTF">2021-09-03T00:55:27Z</dcterms:created>
  <dcterms:modified xsi:type="dcterms:W3CDTF">2021-09-03T08:11:51Z</dcterms:modified>
</cp:coreProperties>
</file>